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14"/>
  </p:notesMasterIdLst>
  <p:sldIdLst>
    <p:sldId id="309" r:id="rId2"/>
    <p:sldId id="313" r:id="rId3"/>
    <p:sldId id="314" r:id="rId4"/>
    <p:sldId id="315" r:id="rId5"/>
    <p:sldId id="321" r:id="rId6"/>
    <p:sldId id="317" r:id="rId7"/>
    <p:sldId id="319" r:id="rId8"/>
    <p:sldId id="318" r:id="rId9"/>
    <p:sldId id="311" r:id="rId10"/>
    <p:sldId id="320" r:id="rId11"/>
    <p:sldId id="322" r:id="rId12"/>
    <p:sldId id="323" r:id="rId13"/>
  </p:sldIdLst>
  <p:sldSz cx="9144000" cy="5143500" type="screen16x9"/>
  <p:notesSz cx="6858000" cy="9144000"/>
  <p:embeddedFontLst>
    <p:embeddedFont>
      <p:font typeface="Encode Sans Semi Condensed" pitchFamily="2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9A38F6-7A05-44D1-A682-39F76D10213D}">
  <a:tblStyle styleId="{A19A38F6-7A05-44D1-A682-39F76D1021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74"/>
    <p:restoredTop sz="94650"/>
  </p:normalViewPr>
  <p:slideViewPr>
    <p:cSldViewPr snapToGrid="0" snapToObjects="1">
      <p:cViewPr>
        <p:scale>
          <a:sx n="78" d="100"/>
          <a:sy n="78" d="100"/>
        </p:scale>
        <p:origin x="2336" y="1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71285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81576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9f665d9e5b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9f665d9e5b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81576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829593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6015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66753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23758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3347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56884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2853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95700" y="3158400"/>
            <a:ext cx="9239700" cy="20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3702150" y="3083967"/>
            <a:ext cx="17397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29500" y="773250"/>
            <a:ext cx="7485000" cy="16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2625" y="3562850"/>
            <a:ext cx="2919000" cy="11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/>
          <p:nvPr/>
        </p:nvSpPr>
        <p:spPr>
          <a:xfrm flipH="1">
            <a:off x="-116825" y="-79800"/>
            <a:ext cx="3012300" cy="530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29875" y="1712250"/>
            <a:ext cx="2185500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377349" y="937350"/>
            <a:ext cx="26127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4374125" y="1381600"/>
            <a:ext cx="2616000" cy="11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4377345" y="2860450"/>
            <a:ext cx="26151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4374125" y="3304725"/>
            <a:ext cx="2612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/>
          <p:nvPr/>
        </p:nvSpPr>
        <p:spPr>
          <a:xfrm rot="10800000" flipH="1">
            <a:off x="-95750" y="2930700"/>
            <a:ext cx="9239700" cy="2323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subTitle" idx="1"/>
          </p:nvPr>
        </p:nvSpPr>
        <p:spPr>
          <a:xfrm>
            <a:off x="983700" y="3163800"/>
            <a:ext cx="3588300" cy="10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7" name="Google Shape;157;p25"/>
          <p:cNvSpPr txBox="1"/>
          <p:nvPr/>
        </p:nvSpPr>
        <p:spPr>
          <a:xfrm>
            <a:off x="4572000" y="3163800"/>
            <a:ext cx="3324600" cy="104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uli"/>
              <a:buNone/>
            </a:pPr>
            <a:r>
              <a:rPr lang="en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CREDITS: This presentation template was created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Encode Sans Semi Condensed"/>
                <a:ea typeface="Encode Sans Semi Condensed"/>
                <a:cs typeface="Encode Sans Semi Condensed"/>
                <a:sym typeface="Encode Sans Semi Condense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, including icons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Encode Sans Semi Condensed"/>
                <a:ea typeface="Encode Sans Semi Condensed"/>
                <a:cs typeface="Encode Sans Semi Condensed"/>
                <a:sym typeface="Encode Sans Semi Condense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, and infographics &amp; images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Encode Sans Semi Condensed"/>
                <a:ea typeface="Encode Sans Semi Condensed"/>
                <a:cs typeface="Encode Sans Semi Condensed"/>
                <a:sym typeface="Encode Sans Semi Condense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rPr>
              <a:t> </a:t>
            </a:r>
            <a:endParaRPr>
              <a:solidFill>
                <a:schemeClr val="lt1"/>
              </a:solidFill>
              <a:latin typeface="Encode Sans Semi Condensed"/>
              <a:ea typeface="Encode Sans Semi Condensed"/>
              <a:cs typeface="Encode Sans Semi Condensed"/>
              <a:sym typeface="Encode Sans Semi Condensed"/>
            </a:endParaRPr>
          </a:p>
        </p:txBody>
      </p:sp>
      <p:sp>
        <p:nvSpPr>
          <p:cNvPr id="158" name="Google Shape;158;p25"/>
          <p:cNvSpPr/>
          <p:nvPr/>
        </p:nvSpPr>
        <p:spPr>
          <a:xfrm>
            <a:off x="3702075" y="2859750"/>
            <a:ext cx="17397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25"/>
          <p:cNvSpPr txBox="1">
            <a:spLocks noGrp="1"/>
          </p:cNvSpPr>
          <p:nvPr>
            <p:ph type="ctrTitle"/>
          </p:nvPr>
        </p:nvSpPr>
        <p:spPr>
          <a:xfrm>
            <a:off x="2298475" y="0"/>
            <a:ext cx="4547100" cy="29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6100" y="445025"/>
            <a:ext cx="7691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6100" y="1152475"/>
            <a:ext cx="7691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7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8"/>
          <p:cNvSpPr txBox="1">
            <a:spLocks noGrp="1"/>
          </p:cNvSpPr>
          <p:nvPr>
            <p:ph type="ctrTitle"/>
          </p:nvPr>
        </p:nvSpPr>
        <p:spPr>
          <a:xfrm>
            <a:off x="829500" y="773250"/>
            <a:ext cx="7485000" cy="16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專題進度報告</a:t>
            </a:r>
            <a: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  <a:t> 2nd</a:t>
            </a:r>
            <a:endParaRPr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169" name="Google Shape;169;p28"/>
          <p:cNvSpPr txBox="1">
            <a:spLocks noGrp="1"/>
          </p:cNvSpPr>
          <p:nvPr>
            <p:ph type="subTitle" idx="1"/>
          </p:nvPr>
        </p:nvSpPr>
        <p:spPr>
          <a:xfrm>
            <a:off x="2025377" y="3606272"/>
            <a:ext cx="5093246" cy="11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sz="3200" dirty="0">
                <a:latin typeface="Yuanti SC" panose="02010600040101010101" pitchFamily="2" charset="-122"/>
                <a:ea typeface="Yuanti SC" panose="02010600040101010101" pitchFamily="2" charset="-122"/>
              </a:rPr>
              <a:t>蔡孟師 李銘庭 伍建瑋</a:t>
            </a:r>
            <a:endParaRPr sz="3200"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現階段新進度</a:t>
            </a:r>
            <a:endParaRPr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9FD1127-03A9-9448-8830-601FF80A5EE4}"/>
              </a:ext>
            </a:extLst>
          </p:cNvPr>
          <p:cNvSpPr/>
          <p:nvPr/>
        </p:nvSpPr>
        <p:spPr>
          <a:xfrm>
            <a:off x="4150224" y="580498"/>
            <a:ext cx="48304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>
                <a:latin typeface="Yuanti SC" panose="02010600040101010101" pitchFamily="2" charset="-122"/>
                <a:ea typeface="Yuanti SC" panose="02010600040101010101" pitchFamily="2" charset="-122"/>
              </a:rPr>
              <a:t>對比圖</a:t>
            </a:r>
            <a:endParaRPr lang="en-US" altLang="zh-TW" sz="2800"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grpSp>
        <p:nvGrpSpPr>
          <p:cNvPr id="31" name="Google Shape;10792;p73">
            <a:extLst>
              <a:ext uri="{FF2B5EF4-FFF2-40B4-BE49-F238E27FC236}">
                <a16:creationId xmlns:a16="http://schemas.microsoft.com/office/drawing/2014/main" id="{8C2E6F9B-EACA-B743-9171-8E8AF2EB9930}"/>
              </a:ext>
            </a:extLst>
          </p:cNvPr>
          <p:cNvGrpSpPr/>
          <p:nvPr/>
        </p:nvGrpSpPr>
        <p:grpSpPr>
          <a:xfrm>
            <a:off x="3336400" y="566266"/>
            <a:ext cx="556652" cy="587550"/>
            <a:chOff x="1487200" y="4993750"/>
            <a:chExt cx="483125" cy="483125"/>
          </a:xfrm>
          <a:solidFill>
            <a:schemeClr val="lt1"/>
          </a:solidFill>
        </p:grpSpPr>
        <p:sp>
          <p:nvSpPr>
            <p:cNvPr id="33" name="Google Shape;10793;p73">
              <a:extLst>
                <a:ext uri="{FF2B5EF4-FFF2-40B4-BE49-F238E27FC236}">
                  <a16:creationId xmlns:a16="http://schemas.microsoft.com/office/drawing/2014/main" id="{7D59A292-FD68-034F-A6C2-B4C9D6899122}"/>
                </a:ext>
              </a:extLst>
            </p:cNvPr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10794;p73">
              <a:extLst>
                <a:ext uri="{FF2B5EF4-FFF2-40B4-BE49-F238E27FC236}">
                  <a16:creationId xmlns:a16="http://schemas.microsoft.com/office/drawing/2014/main" id="{43374D3E-DE9A-EA4A-ABB5-809FE78064F4}"/>
                </a:ext>
              </a:extLst>
            </p:cNvPr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2" name="圖片 11" descr="一張含有 文字 的圖片&#10;&#10;自動產生的描述">
            <a:extLst>
              <a:ext uri="{FF2B5EF4-FFF2-40B4-BE49-F238E27FC236}">
                <a16:creationId xmlns:a16="http://schemas.microsoft.com/office/drawing/2014/main" id="{EF7336E5-36F4-364A-A693-A85781253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433517" y="1354904"/>
            <a:ext cx="1820387" cy="24271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橢圓 10">
            <a:extLst>
              <a:ext uri="{FF2B5EF4-FFF2-40B4-BE49-F238E27FC236}">
                <a16:creationId xmlns:a16="http://schemas.microsoft.com/office/drawing/2014/main" id="{68DAC205-29E6-8341-9917-40B73EF60A44}"/>
              </a:ext>
            </a:extLst>
          </p:cNvPr>
          <p:cNvSpPr/>
          <p:nvPr/>
        </p:nvSpPr>
        <p:spPr>
          <a:xfrm>
            <a:off x="3340777" y="505404"/>
            <a:ext cx="680861" cy="673407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grpSp>
        <p:nvGrpSpPr>
          <p:cNvPr id="13" name="Google Shape;10792;p73">
            <a:extLst>
              <a:ext uri="{FF2B5EF4-FFF2-40B4-BE49-F238E27FC236}">
                <a16:creationId xmlns:a16="http://schemas.microsoft.com/office/drawing/2014/main" id="{8FEF25D3-5CCB-8E4E-A0B8-11A76B9FD0F1}"/>
              </a:ext>
            </a:extLst>
          </p:cNvPr>
          <p:cNvGrpSpPr/>
          <p:nvPr/>
        </p:nvGrpSpPr>
        <p:grpSpPr>
          <a:xfrm>
            <a:off x="3479890" y="617587"/>
            <a:ext cx="421413" cy="451687"/>
            <a:chOff x="1487200" y="4993750"/>
            <a:chExt cx="483125" cy="483125"/>
          </a:xfrm>
          <a:solidFill>
            <a:schemeClr val="lt1"/>
          </a:solidFill>
        </p:grpSpPr>
        <p:sp>
          <p:nvSpPr>
            <p:cNvPr id="14" name="Google Shape;10793;p73">
              <a:extLst>
                <a:ext uri="{FF2B5EF4-FFF2-40B4-BE49-F238E27FC236}">
                  <a16:creationId xmlns:a16="http://schemas.microsoft.com/office/drawing/2014/main" id="{CAC0B6F8-68C6-4442-AEFE-A01D66CB2385}"/>
                </a:ext>
              </a:extLst>
            </p:cNvPr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5" name="Google Shape;10794;p73">
              <a:extLst>
                <a:ext uri="{FF2B5EF4-FFF2-40B4-BE49-F238E27FC236}">
                  <a16:creationId xmlns:a16="http://schemas.microsoft.com/office/drawing/2014/main" id="{3BBE6355-DC8F-734E-BEB1-3B76B8A13FF5}"/>
                </a:ext>
              </a:extLst>
            </p:cNvPr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6" name="Picture 2">
            <a:extLst>
              <a:ext uri="{FF2B5EF4-FFF2-40B4-BE49-F238E27FC236}">
                <a16:creationId xmlns:a16="http://schemas.microsoft.com/office/drawing/2014/main" id="{CF0A980C-FC9B-E84E-A886-2084F18452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8361" y="1168036"/>
            <a:ext cx="4219027" cy="2978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矩形 16">
            <a:extLst>
              <a:ext uri="{FF2B5EF4-FFF2-40B4-BE49-F238E27FC236}">
                <a16:creationId xmlns:a16="http://schemas.microsoft.com/office/drawing/2014/main" id="{95C0F411-4C2A-7342-BF26-0F0EFAB64E5B}"/>
              </a:ext>
            </a:extLst>
          </p:cNvPr>
          <p:cNvSpPr/>
          <p:nvPr/>
        </p:nvSpPr>
        <p:spPr>
          <a:xfrm rot="1836688">
            <a:off x="6162945" y="2491637"/>
            <a:ext cx="3132737" cy="261610"/>
          </a:xfrm>
          <a:prstGeom prst="rect">
            <a:avLst/>
          </a:prstGeom>
          <a:noFill/>
          <a:ln>
            <a:noFill/>
          </a:ln>
        </p:spPr>
        <p:txBody>
          <a:bodyPr wrap="none" lIns="90000" tIns="45720" rIns="91440" bIns="45720">
            <a:spAutoFit/>
          </a:bodyPr>
          <a:lstStyle/>
          <a:p>
            <a:pPr algn="ctr"/>
            <a:r>
              <a:rPr lang="zh-TW" altLang="en-US" sz="1100" b="1" spc="50" dirty="0">
                <a:ln w="6350" cmpd="sng">
                  <a:solidFill>
                    <a:schemeClr val="bg1">
                      <a:lumMod val="10000"/>
                      <a:alpha val="30000"/>
                    </a:schemeClr>
                  </a:solidFill>
                  <a:prstDash val="solid"/>
                </a:ln>
                <a:solidFill>
                  <a:schemeClr val="bg1">
                    <a:alpha val="30000"/>
                  </a:schemeClr>
                </a:solidFill>
                <a:effectLst>
                  <a:glow>
                    <a:schemeClr val="accent1">
                      <a:alpha val="40000"/>
                    </a:schemeClr>
                  </a:glow>
                  <a:outerShdw blurRad="50800" dist="50800" dir="5400000" sx="1000" sy="1000" algn="ctr" rotWithShape="0">
                    <a:srgbClr val="000000">
                      <a:alpha val="43137"/>
                    </a:srgbClr>
                  </a:outerShdw>
                  <a:reflection stA="45000" endPos="0" dist="50800" dir="5400000" sy="-100000" algn="bl" rotWithShape="0"/>
                </a:effectLst>
                <a:latin typeface="Yuanti SC" panose="02010600040101010101" pitchFamily="2" charset="-122"/>
                <a:ea typeface="Yuanti SC" panose="02010600040101010101" pitchFamily="2" charset="-122"/>
              </a:rPr>
              <a:t>本圖案僅供參考，實際內容參見實物（暫無）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2B36761B-8A79-2140-88A0-00613B98611B}"/>
              </a:ext>
            </a:extLst>
          </p:cNvPr>
          <p:cNvSpPr/>
          <p:nvPr/>
        </p:nvSpPr>
        <p:spPr>
          <a:xfrm>
            <a:off x="5768531" y="2271720"/>
            <a:ext cx="48304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dirty="0">
                <a:latin typeface="Yuanti SC" panose="02010600040101010101" pitchFamily="2" charset="-122"/>
                <a:ea typeface="Yuanti SC" panose="02010600040101010101" pitchFamily="2" charset="-122"/>
              </a:rPr>
              <a:t>vs</a:t>
            </a:r>
          </a:p>
        </p:txBody>
      </p:sp>
      <p:sp>
        <p:nvSpPr>
          <p:cNvPr id="4" name="替代程序 3">
            <a:extLst>
              <a:ext uri="{FF2B5EF4-FFF2-40B4-BE49-F238E27FC236}">
                <a16:creationId xmlns:a16="http://schemas.microsoft.com/office/drawing/2014/main" id="{FF6D8044-3722-8847-AC58-531DE4738644}"/>
              </a:ext>
            </a:extLst>
          </p:cNvPr>
          <p:cNvSpPr/>
          <p:nvPr/>
        </p:nvSpPr>
        <p:spPr>
          <a:xfrm>
            <a:off x="4804233" y="3958181"/>
            <a:ext cx="2596243" cy="785057"/>
          </a:xfrm>
          <a:prstGeom prst="flowChartAlternate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2800" dirty="0">
                <a:solidFill>
                  <a:schemeClr val="bg1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情況逐漸樂觀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  <p:sp>
        <p:nvSpPr>
          <p:cNvPr id="19" name="Google Shape;260;p39">
            <a:extLst>
              <a:ext uri="{FF2B5EF4-FFF2-40B4-BE49-F238E27FC236}">
                <a16:creationId xmlns:a16="http://schemas.microsoft.com/office/drawing/2014/main" id="{4CBD2D0F-DB6F-AB40-9A7D-348BE5171CFB}"/>
              </a:ext>
            </a:extLst>
          </p:cNvPr>
          <p:cNvSpPr/>
          <p:nvPr/>
        </p:nvSpPr>
        <p:spPr>
          <a:xfrm rot="-5400000">
            <a:off x="2504880" y="3515178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7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短期改善與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預計達成目標</a:t>
            </a:r>
            <a:endParaRPr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D3301C-19E8-AD49-84B4-201D1BCDBC35}"/>
              </a:ext>
            </a:extLst>
          </p:cNvPr>
          <p:cNvSpPr/>
          <p:nvPr/>
        </p:nvSpPr>
        <p:spPr>
          <a:xfrm>
            <a:off x="3299791" y="622209"/>
            <a:ext cx="5486400" cy="1683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讀取資料的程式問題</a:t>
            </a:r>
            <a:endParaRPr lang="en-US" altLang="zh-TW" sz="1800" dirty="0">
              <a:latin typeface="Yuanti SC" panose="02010600040101010101" pitchFamily="2" charset="-122"/>
              <a:ea typeface="Yuanti SC" panose="02010600040101010101" pitchFamily="2" charset="-122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設計實驗流程</a:t>
            </a:r>
            <a:endParaRPr lang="en-US" altLang="zh-TW" sz="1800" dirty="0">
              <a:latin typeface="Yuanti SC" panose="02010600040101010101" pitchFamily="2" charset="-122"/>
              <a:ea typeface="Yuanti SC" panose="02010600040101010101" pitchFamily="2" charset="-122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如何訓練判斷的模型</a:t>
            </a:r>
          </a:p>
        </p:txBody>
      </p:sp>
      <p:sp>
        <p:nvSpPr>
          <p:cNvPr id="6" name="Google Shape;260;p39">
            <a:extLst>
              <a:ext uri="{FF2B5EF4-FFF2-40B4-BE49-F238E27FC236}">
                <a16:creationId xmlns:a16="http://schemas.microsoft.com/office/drawing/2014/main" id="{F6E48A2E-99F9-C545-A89B-B25EEABB9D31}"/>
              </a:ext>
            </a:extLst>
          </p:cNvPr>
          <p:cNvSpPr/>
          <p:nvPr/>
        </p:nvSpPr>
        <p:spPr>
          <a:xfrm rot="-5400000">
            <a:off x="2503461" y="4505018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7229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60"/>
          <p:cNvSpPr txBox="1">
            <a:spLocks noGrp="1"/>
          </p:cNvSpPr>
          <p:nvPr>
            <p:ph type="ctrTitle"/>
          </p:nvPr>
        </p:nvSpPr>
        <p:spPr>
          <a:xfrm>
            <a:off x="2298475" y="0"/>
            <a:ext cx="4547100" cy="29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2232" name="Google Shape;2232;p60"/>
          <p:cNvSpPr txBox="1">
            <a:spLocks noGrp="1"/>
          </p:cNvSpPr>
          <p:nvPr>
            <p:ph type="subTitle" idx="1"/>
          </p:nvPr>
        </p:nvSpPr>
        <p:spPr>
          <a:xfrm>
            <a:off x="983700" y="3163800"/>
            <a:ext cx="3588300" cy="10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addyouremail@freepik.com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2233" name="Google Shape;2233;p60"/>
          <p:cNvSpPr/>
          <p:nvPr/>
        </p:nvSpPr>
        <p:spPr>
          <a:xfrm>
            <a:off x="1056650" y="4292395"/>
            <a:ext cx="308522" cy="308522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4" name="Google Shape;2234;p60"/>
          <p:cNvGrpSpPr/>
          <p:nvPr/>
        </p:nvGrpSpPr>
        <p:grpSpPr>
          <a:xfrm>
            <a:off x="1455978" y="4292227"/>
            <a:ext cx="308545" cy="308515"/>
            <a:chOff x="812101" y="2571761"/>
            <a:chExt cx="417066" cy="417024"/>
          </a:xfrm>
        </p:grpSpPr>
        <p:sp>
          <p:nvSpPr>
            <p:cNvPr id="2235" name="Google Shape;2235;p60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0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0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0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" name="Google Shape;2239;p60"/>
          <p:cNvGrpSpPr/>
          <p:nvPr/>
        </p:nvGrpSpPr>
        <p:grpSpPr>
          <a:xfrm>
            <a:off x="1855334" y="4292227"/>
            <a:ext cx="308515" cy="308515"/>
            <a:chOff x="1323129" y="2571761"/>
            <a:chExt cx="417024" cy="417024"/>
          </a:xfrm>
        </p:grpSpPr>
        <p:sp>
          <p:nvSpPr>
            <p:cNvPr id="2240" name="Google Shape;2240;p60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0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0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0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4" name="Google Shape;2244;p60"/>
          <p:cNvSpPr txBox="1">
            <a:spLocks noGrp="1"/>
          </p:cNvSpPr>
          <p:nvPr>
            <p:ph type="title" idx="4294967295"/>
          </p:nvPr>
        </p:nvSpPr>
        <p:spPr>
          <a:xfrm>
            <a:off x="4573350" y="4331350"/>
            <a:ext cx="3584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Please keep this slide for attribution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BF8638A-77B2-E943-9792-C5C21AE66808}"/>
              </a:ext>
            </a:extLst>
          </p:cNvPr>
          <p:cNvSpPr/>
          <p:nvPr/>
        </p:nvSpPr>
        <p:spPr>
          <a:xfrm>
            <a:off x="922351" y="3228230"/>
            <a:ext cx="6854025" cy="15902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短期改善與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預計達成目標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  <a:t>(</a:t>
            </a: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前情回顧）</a:t>
            </a:r>
            <a:endParaRPr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D3301C-19E8-AD49-84B4-201D1BCDBC35}"/>
              </a:ext>
            </a:extLst>
          </p:cNvPr>
          <p:cNvSpPr/>
          <p:nvPr/>
        </p:nvSpPr>
        <p:spPr>
          <a:xfrm>
            <a:off x="3299791" y="622209"/>
            <a:ext cx="5486400" cy="2791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欲先解決感測器連接問題（目前考慮重買器材？）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要能夠使裝置能夠長時間運行，監測肉類，維持穩定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設計肉類判別流程，該流程需可以明確判定肉類是否已腐敗</a:t>
            </a:r>
          </a:p>
        </p:txBody>
      </p:sp>
      <p:sp>
        <p:nvSpPr>
          <p:cNvPr id="7" name="Google Shape;260;p39">
            <a:extLst>
              <a:ext uri="{FF2B5EF4-FFF2-40B4-BE49-F238E27FC236}">
                <a16:creationId xmlns:a16="http://schemas.microsoft.com/office/drawing/2014/main" id="{4D22FE58-29A5-8742-8A6F-A8D29511ECB4}"/>
              </a:ext>
            </a:extLst>
          </p:cNvPr>
          <p:cNvSpPr/>
          <p:nvPr/>
        </p:nvSpPr>
        <p:spPr>
          <a:xfrm rot="-5400000">
            <a:off x="2503460" y="545652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47491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短期改善與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預計達成目標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  <a:t>(</a:t>
            </a: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前情回顧）</a:t>
            </a:r>
            <a:endParaRPr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D3301C-19E8-AD49-84B4-201D1BCDBC35}"/>
              </a:ext>
            </a:extLst>
          </p:cNvPr>
          <p:cNvSpPr/>
          <p:nvPr/>
        </p:nvSpPr>
        <p:spPr>
          <a:xfrm>
            <a:off x="3299791" y="622209"/>
            <a:ext cx="5486400" cy="2791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欲先解決感測器連接問題（目前考慮重買器材？）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solidFill>
                  <a:srgbClr val="000000">
                    <a:alpha val="10499"/>
                  </a:srgb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要能夠使裝置能夠長時間運行，監測肉類，維持穩定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solidFill>
                  <a:srgbClr val="000000">
                    <a:alpha val="10499"/>
                  </a:srgb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設計肉類判別流程，該流程需可以明確判定肉類是否已腐敗</a:t>
            </a:r>
          </a:p>
        </p:txBody>
      </p:sp>
      <p:sp>
        <p:nvSpPr>
          <p:cNvPr id="2" name="圓角矩形圖說文字 1">
            <a:extLst>
              <a:ext uri="{FF2B5EF4-FFF2-40B4-BE49-F238E27FC236}">
                <a16:creationId xmlns:a16="http://schemas.microsoft.com/office/drawing/2014/main" id="{B64F8C39-C9AA-434A-83B1-8DC5D3EC1045}"/>
              </a:ext>
            </a:extLst>
          </p:cNvPr>
          <p:cNvSpPr/>
          <p:nvPr/>
        </p:nvSpPr>
        <p:spPr>
          <a:xfrm>
            <a:off x="802432" y="1614542"/>
            <a:ext cx="7539135" cy="3377681"/>
          </a:xfrm>
          <a:prstGeom prst="wedgeRoundRectCallout">
            <a:avLst>
              <a:gd name="adj1" fmla="val 20931"/>
              <a:gd name="adj2" fmla="val -60098"/>
              <a:gd name="adj3" fmla="val 16667"/>
            </a:avLst>
          </a:prstGeom>
          <a:solidFill>
            <a:schemeClr val="accent5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zh-TW" altLang="en-US" sz="28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 </a:t>
            </a:r>
            <a:r>
              <a:rPr lang="en-US" altLang="zh-TW" sz="28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1.</a:t>
            </a:r>
            <a:r>
              <a:rPr lang="zh-TW" altLang="en-US" sz="28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 重購感測器</a:t>
            </a:r>
            <a:endParaRPr lang="en-US" altLang="zh-TW" sz="2800" dirty="0">
              <a:solidFill>
                <a:srgbClr val="000000"/>
              </a:solidFill>
              <a:latin typeface="Yuanti SC" panose="02010600040101010101" pitchFamily="2" charset="-122"/>
              <a:ea typeface="Yuanti SC" panose="02010600040101010101" pitchFamily="2" charset="-122"/>
              <a:cs typeface="Arial"/>
            </a:endParaRPr>
          </a:p>
          <a:p>
            <a:endParaRPr kumimoji="1" lang="en-US" altLang="zh-TW" sz="2800" dirty="0">
              <a:solidFill>
                <a:srgbClr val="000000"/>
              </a:solidFill>
              <a:latin typeface="Yuanti SC" panose="02010600040101010101" pitchFamily="2" charset="-122"/>
              <a:ea typeface="Yuanti SC" panose="02010600040101010101" pitchFamily="2" charset="-122"/>
              <a:cs typeface="Arial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B603810-BF4E-E048-AA28-A66D2E1B8E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304679" y="1421549"/>
            <a:ext cx="2747491" cy="36649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Google Shape;260;p39">
            <a:extLst>
              <a:ext uri="{FF2B5EF4-FFF2-40B4-BE49-F238E27FC236}">
                <a16:creationId xmlns:a16="http://schemas.microsoft.com/office/drawing/2014/main" id="{3EFBA653-E5B8-4C48-B6E6-FEDF1B11A2D9}"/>
              </a:ext>
            </a:extLst>
          </p:cNvPr>
          <p:cNvSpPr/>
          <p:nvPr/>
        </p:nvSpPr>
        <p:spPr>
          <a:xfrm rot="-5400000">
            <a:off x="2503460" y="545652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80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短期改善與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預計達成目標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  <a:t>(</a:t>
            </a: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前情回顧）</a:t>
            </a:r>
            <a:endParaRPr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D3301C-19E8-AD49-84B4-201D1BCDBC35}"/>
              </a:ext>
            </a:extLst>
          </p:cNvPr>
          <p:cNvSpPr/>
          <p:nvPr/>
        </p:nvSpPr>
        <p:spPr>
          <a:xfrm>
            <a:off x="3299791" y="622209"/>
            <a:ext cx="5486400" cy="2791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欲先解決感測器連接問題（目前考慮重買器材？）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solidFill>
                  <a:srgbClr val="000000">
                    <a:alpha val="10499"/>
                  </a:srgb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要能夠使裝置能夠長時間運行，監測肉類，維持穩定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solidFill>
                  <a:srgbClr val="000000">
                    <a:alpha val="10499"/>
                  </a:srgb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設計肉類判別流程，該流程需可以明確判定肉類是否已腐敗</a:t>
            </a:r>
          </a:p>
        </p:txBody>
      </p:sp>
      <p:sp>
        <p:nvSpPr>
          <p:cNvPr id="2" name="圓角矩形圖說文字 1">
            <a:extLst>
              <a:ext uri="{FF2B5EF4-FFF2-40B4-BE49-F238E27FC236}">
                <a16:creationId xmlns:a16="http://schemas.microsoft.com/office/drawing/2014/main" id="{B64F8C39-C9AA-434A-83B1-8DC5D3EC1045}"/>
              </a:ext>
            </a:extLst>
          </p:cNvPr>
          <p:cNvSpPr/>
          <p:nvPr/>
        </p:nvSpPr>
        <p:spPr>
          <a:xfrm>
            <a:off x="802432" y="1614542"/>
            <a:ext cx="7539135" cy="3377681"/>
          </a:xfrm>
          <a:prstGeom prst="wedgeRoundRectCallout">
            <a:avLst>
              <a:gd name="adj1" fmla="val 20931"/>
              <a:gd name="adj2" fmla="val -60098"/>
              <a:gd name="adj3" fmla="val 16667"/>
            </a:avLst>
          </a:prstGeom>
          <a:solidFill>
            <a:schemeClr val="accent5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zh-TW" altLang="en-US" sz="28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 </a:t>
            </a:r>
            <a:r>
              <a:rPr lang="en-US" altLang="zh-TW" sz="20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2.</a:t>
            </a:r>
            <a:r>
              <a:rPr lang="zh-TW" altLang="en-US" sz="20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 裝置打洞完成，硬體架</a:t>
            </a:r>
            <a:endParaRPr lang="en-US" altLang="zh-TW" sz="2000" dirty="0">
              <a:solidFill>
                <a:srgbClr val="000000"/>
              </a:solidFill>
              <a:latin typeface="Yuanti SC" panose="02010600040101010101" pitchFamily="2" charset="-122"/>
              <a:ea typeface="Yuanti SC" panose="02010600040101010101" pitchFamily="2" charset="-122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     構完成，</a:t>
            </a:r>
            <a:r>
              <a:rPr lang="en" altLang="zh-TW" sz="20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GPIO</a:t>
            </a:r>
            <a:r>
              <a:rPr lang="zh-TW" altLang="en-US" sz="20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訊號處理</a:t>
            </a:r>
            <a:endParaRPr lang="en-US" altLang="zh-TW" sz="2000" dirty="0">
              <a:solidFill>
                <a:srgbClr val="000000"/>
              </a:solidFill>
              <a:latin typeface="Yuanti SC" panose="02010600040101010101" pitchFamily="2" charset="-122"/>
              <a:ea typeface="Yuanti SC" panose="02010600040101010101" pitchFamily="2" charset="-122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     ，感測器能成功運作</a:t>
            </a:r>
            <a:endParaRPr lang="en-US" altLang="zh-TW" sz="2000" dirty="0">
              <a:solidFill>
                <a:srgbClr val="000000"/>
              </a:solidFill>
              <a:latin typeface="Yuanti SC" panose="02010600040101010101" pitchFamily="2" charset="-122"/>
              <a:ea typeface="Yuanti SC" panose="02010600040101010101" pitchFamily="2" charset="-122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   （但仍有資料數位轉</a:t>
            </a:r>
            <a:endParaRPr lang="en-US" altLang="zh-TW" sz="2000" dirty="0">
              <a:solidFill>
                <a:srgbClr val="000000"/>
              </a:solidFill>
              <a:latin typeface="Yuanti SC" panose="02010600040101010101" pitchFamily="2" charset="-122"/>
              <a:ea typeface="Yuanti SC" panose="02010600040101010101" pitchFamily="2" charset="-122"/>
              <a:cs typeface="Arial"/>
            </a:endParaRPr>
          </a:p>
          <a:p>
            <a:pPr>
              <a:lnSpc>
                <a:spcPct val="150000"/>
              </a:lnSpc>
            </a:pPr>
            <a:r>
              <a:rPr lang="zh-TW" altLang="en-US" sz="20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       類比問題）</a:t>
            </a:r>
            <a:endParaRPr lang="en-US" altLang="zh-TW" sz="2000" dirty="0">
              <a:solidFill>
                <a:srgbClr val="000000"/>
              </a:solidFill>
              <a:latin typeface="Yuanti SC" panose="02010600040101010101" pitchFamily="2" charset="-122"/>
              <a:ea typeface="Yuanti SC" panose="02010600040101010101" pitchFamily="2" charset="-122"/>
              <a:cs typeface="Arial"/>
            </a:endParaRPr>
          </a:p>
          <a:p>
            <a:endParaRPr kumimoji="1" lang="en-US" altLang="zh-TW" sz="2800" dirty="0">
              <a:solidFill>
                <a:srgbClr val="000000"/>
              </a:solidFill>
              <a:latin typeface="Yuanti SC" panose="02010600040101010101" pitchFamily="2" charset="-122"/>
              <a:ea typeface="Yuanti SC" panose="02010600040101010101" pitchFamily="2" charset="-122"/>
              <a:cs typeface="Arial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6B603810-BF4E-E048-AA28-A66D2E1B8E4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575" t="16004" r="29801" b="3694"/>
          <a:stretch/>
        </p:blipFill>
        <p:spPr>
          <a:xfrm rot="5400000">
            <a:off x="4599543" y="1673594"/>
            <a:ext cx="2572868" cy="31225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Google Shape;260;p39">
            <a:extLst>
              <a:ext uri="{FF2B5EF4-FFF2-40B4-BE49-F238E27FC236}">
                <a16:creationId xmlns:a16="http://schemas.microsoft.com/office/drawing/2014/main" id="{C4A6DBCF-95EF-3B41-800B-207E6A68F31A}"/>
              </a:ext>
            </a:extLst>
          </p:cNvPr>
          <p:cNvSpPr/>
          <p:nvPr/>
        </p:nvSpPr>
        <p:spPr>
          <a:xfrm rot="-5400000">
            <a:off x="2503460" y="545652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3000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短期改善與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預計達成目標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  <a:t>(</a:t>
            </a: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前情回顧）</a:t>
            </a:r>
            <a:endParaRPr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D3301C-19E8-AD49-84B4-201D1BCDBC35}"/>
              </a:ext>
            </a:extLst>
          </p:cNvPr>
          <p:cNvSpPr/>
          <p:nvPr/>
        </p:nvSpPr>
        <p:spPr>
          <a:xfrm>
            <a:off x="3299791" y="622209"/>
            <a:ext cx="5486400" cy="2791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欲先解決感測器連接問題（目前考慮重買器材？）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要能夠使裝置能夠長時間運行，監測肉類，維持穩定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設計肉類判別流程，該流程需可以明確判定肉類是否已腐敗</a:t>
            </a:r>
          </a:p>
        </p:txBody>
      </p:sp>
      <p:sp>
        <p:nvSpPr>
          <p:cNvPr id="6" name="Google Shape;260;p39">
            <a:extLst>
              <a:ext uri="{FF2B5EF4-FFF2-40B4-BE49-F238E27FC236}">
                <a16:creationId xmlns:a16="http://schemas.microsoft.com/office/drawing/2014/main" id="{F21FBAA2-3555-A942-A41D-EC524DFC0A85}"/>
              </a:ext>
            </a:extLst>
          </p:cNvPr>
          <p:cNvSpPr/>
          <p:nvPr/>
        </p:nvSpPr>
        <p:spPr>
          <a:xfrm rot="-5400000">
            <a:off x="2501044" y="1535495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8901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短期改善與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預計達成目標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  <a:t>(</a:t>
            </a: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前情回顧）</a:t>
            </a:r>
            <a:endParaRPr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D3301C-19E8-AD49-84B4-201D1BCDBC35}"/>
              </a:ext>
            </a:extLst>
          </p:cNvPr>
          <p:cNvSpPr/>
          <p:nvPr/>
        </p:nvSpPr>
        <p:spPr>
          <a:xfrm>
            <a:off x="3299791" y="622209"/>
            <a:ext cx="5486400" cy="2791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solidFill>
                  <a:srgbClr val="000000">
                    <a:alpha val="10000"/>
                  </a:srgb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欲先解決感測器連接問題（目前考慮重買器材？）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要能夠使裝置能夠長時間運行，監測肉類，維持穩定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solidFill>
                  <a:srgbClr val="000000">
                    <a:alpha val="10000"/>
                  </a:srgb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設計肉類判別流程，該流程需可以明確判定肉類是否已腐敗</a:t>
            </a:r>
          </a:p>
        </p:txBody>
      </p:sp>
      <p:sp>
        <p:nvSpPr>
          <p:cNvPr id="6" name="圓角矩形圖說文字 5">
            <a:extLst>
              <a:ext uri="{FF2B5EF4-FFF2-40B4-BE49-F238E27FC236}">
                <a16:creationId xmlns:a16="http://schemas.microsoft.com/office/drawing/2014/main" id="{F025181F-F306-5B48-869D-4028949E0E38}"/>
              </a:ext>
            </a:extLst>
          </p:cNvPr>
          <p:cNvSpPr/>
          <p:nvPr/>
        </p:nvSpPr>
        <p:spPr>
          <a:xfrm>
            <a:off x="3109984" y="2905983"/>
            <a:ext cx="5157496" cy="1615308"/>
          </a:xfrm>
          <a:prstGeom prst="wedgeRoundRectCallout">
            <a:avLst>
              <a:gd name="adj1" fmla="val 21881"/>
              <a:gd name="adj2" fmla="val -105597"/>
              <a:gd name="adj3" fmla="val 16667"/>
            </a:avLst>
          </a:prstGeom>
          <a:solidFill>
            <a:schemeClr val="accent5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lnSpc>
                <a:spcPct val="150000"/>
              </a:lnSpc>
            </a:pPr>
            <a:r>
              <a:rPr lang="zh-TW" altLang="en-US" sz="24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 可連續運作數天</a:t>
            </a:r>
            <a:r>
              <a:rPr lang="zh-TW" altLang="en-US" sz="2400" strike="sngStrike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只要學校沒突然停電</a:t>
            </a:r>
            <a:r>
              <a:rPr lang="zh-TW" altLang="en-US" sz="2400" dirty="0">
                <a:solidFill>
                  <a:srgbClr val="000000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，但斷電需重新連接</a:t>
            </a:r>
            <a:endParaRPr lang="en-US" altLang="zh-TW" sz="2400" dirty="0">
              <a:solidFill>
                <a:srgbClr val="000000"/>
              </a:solidFill>
              <a:latin typeface="Yuanti SC" panose="02010600040101010101" pitchFamily="2" charset="-122"/>
              <a:ea typeface="Yuanti SC" panose="02010600040101010101" pitchFamily="2" charset="-122"/>
              <a:cs typeface="Arial"/>
            </a:endParaRPr>
          </a:p>
          <a:p>
            <a:endParaRPr kumimoji="1" lang="en-US" altLang="zh-TW" sz="2800" dirty="0">
              <a:solidFill>
                <a:srgbClr val="000000"/>
              </a:solidFill>
              <a:latin typeface="Yuanti SC" panose="02010600040101010101" pitchFamily="2" charset="-122"/>
              <a:ea typeface="Yuanti SC" panose="02010600040101010101" pitchFamily="2" charset="-122"/>
              <a:cs typeface="Arial"/>
            </a:endParaRPr>
          </a:p>
        </p:txBody>
      </p:sp>
      <p:sp>
        <p:nvSpPr>
          <p:cNvPr id="8" name="Google Shape;260;p39">
            <a:extLst>
              <a:ext uri="{FF2B5EF4-FFF2-40B4-BE49-F238E27FC236}">
                <a16:creationId xmlns:a16="http://schemas.microsoft.com/office/drawing/2014/main" id="{6D3607A6-B69D-D34C-82FE-83075F0B1179}"/>
              </a:ext>
            </a:extLst>
          </p:cNvPr>
          <p:cNvSpPr/>
          <p:nvPr/>
        </p:nvSpPr>
        <p:spPr>
          <a:xfrm rot="-5400000">
            <a:off x="2501044" y="1535495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9096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短期改善與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預計達成目標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  <a:t>(</a:t>
            </a: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前情回顧）</a:t>
            </a:r>
            <a:endParaRPr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D3301C-19E8-AD49-84B4-201D1BCDBC35}"/>
              </a:ext>
            </a:extLst>
          </p:cNvPr>
          <p:cNvSpPr/>
          <p:nvPr/>
        </p:nvSpPr>
        <p:spPr>
          <a:xfrm>
            <a:off x="3299791" y="622209"/>
            <a:ext cx="5486400" cy="2791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欲先解決感測器連接問題（目前考慮重買器材？）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要能夠使裝置能夠長時間運行，監測肉類，維持穩定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設計肉類判別流程，該流程需可以明確判定肉類是否已腐敗</a:t>
            </a:r>
          </a:p>
        </p:txBody>
      </p:sp>
      <p:sp>
        <p:nvSpPr>
          <p:cNvPr id="6" name="Google Shape;260;p39">
            <a:extLst>
              <a:ext uri="{FF2B5EF4-FFF2-40B4-BE49-F238E27FC236}">
                <a16:creationId xmlns:a16="http://schemas.microsoft.com/office/drawing/2014/main" id="{0B4802B7-1934-1545-88F6-98324B777642}"/>
              </a:ext>
            </a:extLst>
          </p:cNvPr>
          <p:cNvSpPr/>
          <p:nvPr/>
        </p:nvSpPr>
        <p:spPr>
          <a:xfrm rot="-5400000">
            <a:off x="2496215" y="2525337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8249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短期改善與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預計達成目標</a:t>
            </a:r>
            <a:b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</a:br>
            <a:r>
              <a:rPr lang="en-US" altLang="zh-TW" dirty="0">
                <a:latin typeface="Yuanti SC" panose="02010600040101010101" pitchFamily="2" charset="-122"/>
                <a:ea typeface="Yuanti SC" panose="02010600040101010101" pitchFamily="2" charset="-122"/>
              </a:rPr>
              <a:t>(</a:t>
            </a:r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前情回顧）</a:t>
            </a:r>
            <a:endParaRPr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D3301C-19E8-AD49-84B4-201D1BCDBC35}"/>
              </a:ext>
            </a:extLst>
          </p:cNvPr>
          <p:cNvSpPr/>
          <p:nvPr/>
        </p:nvSpPr>
        <p:spPr>
          <a:xfrm>
            <a:off x="3299791" y="622209"/>
            <a:ext cx="5486400" cy="27910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solidFill>
                  <a:srgbClr val="000000">
                    <a:alpha val="10000"/>
                  </a:srgb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欲先解決感測器連接問題（目前考慮重買器材？）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solidFill>
                  <a:srgbClr val="000000">
                    <a:alpha val="10000"/>
                  </a:srgbClr>
                </a:solidFill>
                <a:latin typeface="Yuanti SC" panose="02010600040101010101" pitchFamily="2" charset="-122"/>
                <a:ea typeface="Yuanti SC" panose="02010600040101010101" pitchFamily="2" charset="-122"/>
              </a:rPr>
              <a:t>要能夠使裝置能夠長時間運行，監測肉類，維持穩定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1800" dirty="0">
                <a:latin typeface="Yuanti SC" panose="02010600040101010101" pitchFamily="2" charset="-122"/>
                <a:ea typeface="Yuanti SC" panose="02010600040101010101" pitchFamily="2" charset="-122"/>
              </a:rPr>
              <a:t>設計肉類判別流程，該流程需可以明確判定肉類是否已腐敗</a:t>
            </a:r>
          </a:p>
        </p:txBody>
      </p:sp>
      <p:sp>
        <p:nvSpPr>
          <p:cNvPr id="2" name="替代程序 1">
            <a:extLst>
              <a:ext uri="{FF2B5EF4-FFF2-40B4-BE49-F238E27FC236}">
                <a16:creationId xmlns:a16="http://schemas.microsoft.com/office/drawing/2014/main" id="{C326D8D1-1001-804A-AE14-306DE6C370EE}"/>
              </a:ext>
            </a:extLst>
          </p:cNvPr>
          <p:cNvSpPr/>
          <p:nvPr/>
        </p:nvSpPr>
        <p:spPr>
          <a:xfrm>
            <a:off x="5158063" y="3398143"/>
            <a:ext cx="1769856" cy="811399"/>
          </a:xfrm>
          <a:prstGeom prst="flowChartAlternateProcess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800" dirty="0">
                <a:solidFill>
                  <a:schemeClr val="bg1"/>
                </a:solidFill>
                <a:latin typeface="Yuanti SC" panose="02010600040101010101" pitchFamily="2" charset="-122"/>
                <a:ea typeface="Yuanti SC" panose="02010600040101010101" pitchFamily="2" charset="-122"/>
                <a:cs typeface="Arial"/>
              </a:rPr>
              <a:t>待解決</a:t>
            </a:r>
            <a:endParaRPr kumimoji="1" lang="zh-TW" altLang="en-US" dirty="0">
              <a:solidFill>
                <a:schemeClr val="bg1"/>
              </a:solidFill>
            </a:endParaRPr>
          </a:p>
        </p:txBody>
      </p:sp>
      <p:sp>
        <p:nvSpPr>
          <p:cNvPr id="6" name="Google Shape;260;p39">
            <a:extLst>
              <a:ext uri="{FF2B5EF4-FFF2-40B4-BE49-F238E27FC236}">
                <a16:creationId xmlns:a16="http://schemas.microsoft.com/office/drawing/2014/main" id="{D3B76D6D-F63F-E042-A1E9-53DF2F2930AF}"/>
              </a:ext>
            </a:extLst>
          </p:cNvPr>
          <p:cNvSpPr/>
          <p:nvPr/>
        </p:nvSpPr>
        <p:spPr>
          <a:xfrm rot="-5400000">
            <a:off x="2496215" y="2525337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0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橢圓 2">
            <a:extLst>
              <a:ext uri="{FF2B5EF4-FFF2-40B4-BE49-F238E27FC236}">
                <a16:creationId xmlns:a16="http://schemas.microsoft.com/office/drawing/2014/main" id="{E79DFF38-17AE-B840-9690-1B5865A001F5}"/>
              </a:ext>
            </a:extLst>
          </p:cNvPr>
          <p:cNvSpPr/>
          <p:nvPr/>
        </p:nvSpPr>
        <p:spPr>
          <a:xfrm>
            <a:off x="3340777" y="505404"/>
            <a:ext cx="680861" cy="673407"/>
          </a:xfrm>
          <a:prstGeom prst="ellipse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dirty="0">
                <a:latin typeface="Yuanti SC" panose="02010600040101010101" pitchFamily="2" charset="-122"/>
                <a:ea typeface="Yuanti SC" panose="02010600040101010101" pitchFamily="2" charset="-122"/>
              </a:rPr>
              <a:t>現階段新進度</a:t>
            </a:r>
            <a:endParaRPr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9FD1127-03A9-9448-8830-601FF80A5EE4}"/>
              </a:ext>
            </a:extLst>
          </p:cNvPr>
          <p:cNvSpPr/>
          <p:nvPr/>
        </p:nvSpPr>
        <p:spPr>
          <a:xfrm>
            <a:off x="4150224" y="580498"/>
            <a:ext cx="48304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800" dirty="0">
                <a:latin typeface="Yuanti SC" panose="02010600040101010101" pitchFamily="2" charset="-122"/>
                <a:ea typeface="Yuanti SC" panose="02010600040101010101" pitchFamily="2" charset="-122"/>
              </a:rPr>
              <a:t>絕緣問題（盒子）</a:t>
            </a:r>
            <a:endParaRPr lang="en-US" altLang="zh-TW" sz="2800" dirty="0">
              <a:latin typeface="Yuanti SC" panose="02010600040101010101" pitchFamily="2" charset="-122"/>
              <a:ea typeface="Yuanti SC" panose="02010600040101010101" pitchFamily="2" charset="-122"/>
            </a:endParaRPr>
          </a:p>
        </p:txBody>
      </p:sp>
      <p:grpSp>
        <p:nvGrpSpPr>
          <p:cNvPr id="31" name="Google Shape;10792;p73">
            <a:extLst>
              <a:ext uri="{FF2B5EF4-FFF2-40B4-BE49-F238E27FC236}">
                <a16:creationId xmlns:a16="http://schemas.microsoft.com/office/drawing/2014/main" id="{8C2E6F9B-EACA-B743-9171-8E8AF2EB9930}"/>
              </a:ext>
            </a:extLst>
          </p:cNvPr>
          <p:cNvGrpSpPr/>
          <p:nvPr/>
        </p:nvGrpSpPr>
        <p:grpSpPr>
          <a:xfrm>
            <a:off x="3479890" y="617587"/>
            <a:ext cx="421413" cy="451687"/>
            <a:chOff x="1487200" y="4993750"/>
            <a:chExt cx="483125" cy="483125"/>
          </a:xfrm>
          <a:solidFill>
            <a:schemeClr val="lt1"/>
          </a:solidFill>
        </p:grpSpPr>
        <p:sp>
          <p:nvSpPr>
            <p:cNvPr id="33" name="Google Shape;10793;p73">
              <a:extLst>
                <a:ext uri="{FF2B5EF4-FFF2-40B4-BE49-F238E27FC236}">
                  <a16:creationId xmlns:a16="http://schemas.microsoft.com/office/drawing/2014/main" id="{7D59A292-FD68-034F-A6C2-B4C9D6899122}"/>
                </a:ext>
              </a:extLst>
            </p:cNvPr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4" name="Google Shape;10794;p73">
              <a:extLst>
                <a:ext uri="{FF2B5EF4-FFF2-40B4-BE49-F238E27FC236}">
                  <a16:creationId xmlns:a16="http://schemas.microsoft.com/office/drawing/2014/main" id="{43374D3E-DE9A-EA4A-ABB5-809FE78064F4}"/>
                </a:ext>
              </a:extLst>
            </p:cNvPr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pic>
        <p:nvPicPr>
          <p:cNvPr id="12" name="圖片 11" descr="一張含有 文字 的圖片&#10;&#10;自動產生的描述">
            <a:extLst>
              <a:ext uri="{FF2B5EF4-FFF2-40B4-BE49-F238E27FC236}">
                <a16:creationId xmlns:a16="http://schemas.microsoft.com/office/drawing/2014/main" id="{EF7336E5-36F4-364A-A693-A85781253A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323955" y="770340"/>
            <a:ext cx="3396845" cy="45291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36" name="Google Shape;260;p39">
            <a:extLst>
              <a:ext uri="{FF2B5EF4-FFF2-40B4-BE49-F238E27FC236}">
                <a16:creationId xmlns:a16="http://schemas.microsoft.com/office/drawing/2014/main" id="{E14C8B20-2517-BE40-A3DA-99CDF18971F2}"/>
              </a:ext>
            </a:extLst>
          </p:cNvPr>
          <p:cNvSpPr/>
          <p:nvPr/>
        </p:nvSpPr>
        <p:spPr>
          <a:xfrm rot="-5400000">
            <a:off x="2504880" y="3515178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4544912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Annual Report by Slidesgo">
  <a:themeElements>
    <a:clrScheme name="Simple Light">
      <a:dk1>
        <a:srgbClr val="192E40"/>
      </a:dk1>
      <a:lt1>
        <a:srgbClr val="FCFCFC"/>
      </a:lt1>
      <a:dk2>
        <a:srgbClr val="192E40"/>
      </a:dk2>
      <a:lt2>
        <a:srgbClr val="EBF3F8"/>
      </a:lt2>
      <a:accent1>
        <a:srgbClr val="192E40"/>
      </a:accent1>
      <a:accent2>
        <a:srgbClr val="FFC479"/>
      </a:accent2>
      <a:accent3>
        <a:srgbClr val="FF9179"/>
      </a:accent3>
      <a:accent4>
        <a:srgbClr val="192E40"/>
      </a:accent4>
      <a:accent5>
        <a:srgbClr val="CBD9E2"/>
      </a:accent5>
      <a:accent6>
        <a:srgbClr val="FFC479"/>
      </a:accent6>
      <a:hlink>
        <a:srgbClr val="192E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538</Words>
  <Application>Microsoft Macintosh PowerPoint</Application>
  <PresentationFormat>如螢幕大小 (16:9)</PresentationFormat>
  <Paragraphs>55</Paragraphs>
  <Slides>12</Slides>
  <Notes>12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Yuanti SC</vt:lpstr>
      <vt:lpstr>Arial</vt:lpstr>
      <vt:lpstr>Muli</vt:lpstr>
      <vt:lpstr>Encode Sans Semi Condensed</vt:lpstr>
      <vt:lpstr>Modern Annual Report by Slidesgo</vt:lpstr>
      <vt:lpstr>專題進度報告 2nd</vt:lpstr>
      <vt:lpstr>短期改善與 預計達成目標 (前情回顧）</vt:lpstr>
      <vt:lpstr>短期改善與 預計達成目標 (前情回顧）</vt:lpstr>
      <vt:lpstr>短期改善與 預計達成目標 (前情回顧）</vt:lpstr>
      <vt:lpstr>短期改善與 預計達成目標 (前情回顧）</vt:lpstr>
      <vt:lpstr>短期改善與 預計達成目標 (前情回顧）</vt:lpstr>
      <vt:lpstr>短期改善與 預計達成目標 (前情回顧）</vt:lpstr>
      <vt:lpstr>短期改善與 預計達成目標 (前情回顧）</vt:lpstr>
      <vt:lpstr>現階段新進度</vt:lpstr>
      <vt:lpstr>現階段新進度</vt:lpstr>
      <vt:lpstr>短期改善與 預計達成目標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專題進度報告 2nd</dc:title>
  <cp:lastModifiedBy>B073040008</cp:lastModifiedBy>
  <cp:revision>9</cp:revision>
  <dcterms:modified xsi:type="dcterms:W3CDTF">2021-05-13T17:41:30Z</dcterms:modified>
</cp:coreProperties>
</file>